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</p:sldMasterIdLst>
  <p:notesMasterIdLst>
    <p:notesMasterId r:id="rId24"/>
  </p:notesMasterIdLst>
  <p:sldIdLst>
    <p:sldId id="277" r:id="rId2"/>
    <p:sldId id="660" r:id="rId3"/>
    <p:sldId id="661" r:id="rId4"/>
    <p:sldId id="612" r:id="rId5"/>
    <p:sldId id="643" r:id="rId6"/>
    <p:sldId id="658" r:id="rId7"/>
    <p:sldId id="642" r:id="rId8"/>
    <p:sldId id="644" r:id="rId9"/>
    <p:sldId id="645" r:id="rId10"/>
    <p:sldId id="646" r:id="rId11"/>
    <p:sldId id="652" r:id="rId12"/>
    <p:sldId id="653" r:id="rId13"/>
    <p:sldId id="647" r:id="rId14"/>
    <p:sldId id="655" r:id="rId15"/>
    <p:sldId id="656" r:id="rId16"/>
    <p:sldId id="659" r:id="rId17"/>
    <p:sldId id="657" r:id="rId18"/>
    <p:sldId id="648" r:id="rId19"/>
    <p:sldId id="649" r:id="rId20"/>
    <p:sldId id="650" r:id="rId21"/>
    <p:sldId id="651" r:id="rId22"/>
    <p:sldId id="25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10" autoAdjust="0"/>
    <p:restoredTop sz="92254" autoAdjust="0"/>
  </p:normalViewPr>
  <p:slideViewPr>
    <p:cSldViewPr snapToGrid="0">
      <p:cViewPr varScale="1">
        <p:scale>
          <a:sx n="105" d="100"/>
          <a:sy n="105" d="100"/>
        </p:scale>
        <p:origin x="648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35505-D4AB-4F36-857A-9B945E75E4E8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468E2D-EFB9-4AD3-BCB1-EC1F9CDD03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062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468E2D-EFB9-4AD3-BCB1-EC1F9CDD038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959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468E2D-EFB9-4AD3-BCB1-EC1F9CDD038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408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468E2D-EFB9-4AD3-BCB1-EC1F9CDD038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329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769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30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1922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4860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989811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0579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3773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298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121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440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215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315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959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82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247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63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7A8A0-7E57-4448-B01C-EFDBF93D0A36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6EA515B-EB3D-473C-ADE9-FD8348C6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8251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mailto:aeggebre@wustl.edu" TargetMode="External"/><Relationship Id="rId2" Type="http://schemas.openxmlformats.org/officeDocument/2006/relationships/hyperlink" Target="https://github.com/WUSTL-ORL/NeuroDOT_Beta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jasont@wustl.edu" TargetMode="External"/><Relationship Id="rId5" Type="http://schemas.openxmlformats.org/officeDocument/2006/relationships/hyperlink" Target="mailto:ari@wustl.edu" TargetMode="External"/><Relationship Id="rId4" Type="http://schemas.openxmlformats.org/officeDocument/2006/relationships/hyperlink" Target="mailto:espeh@wustl.edu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8157" y="1820875"/>
            <a:ext cx="7766936" cy="832936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NeuroDOT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4258" y="3142035"/>
            <a:ext cx="8540835" cy="2336127"/>
          </a:xfrm>
        </p:spPr>
        <p:txBody>
          <a:bodyPr>
            <a:noAutofit/>
          </a:bodyPr>
          <a:lstStyle/>
          <a:p>
            <a:r>
              <a:rPr lang="en-US" sz="4000" i="1" dirty="0"/>
              <a:t>Tutorial:</a:t>
            </a:r>
          </a:p>
          <a:p>
            <a:r>
              <a:rPr lang="en-US" sz="4000" i="1" dirty="0"/>
              <a:t>Generating a Light Model</a:t>
            </a:r>
          </a:p>
          <a:p>
            <a:r>
              <a:rPr lang="en-US" sz="4000" i="1" dirty="0"/>
              <a:t>E.g., Pad_Adult_96x92.mat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973" y="1820875"/>
            <a:ext cx="2125980" cy="28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399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Place the </a:t>
            </a:r>
            <a:r>
              <a:rPr lang="en-US" dirty="0" err="1">
                <a:solidFill>
                  <a:srgbClr val="FF0000"/>
                </a:solidFill>
              </a:rPr>
              <a:t>optodes</a:t>
            </a:r>
            <a:r>
              <a:rPr lang="en-US" dirty="0">
                <a:solidFill>
                  <a:srgbClr val="FF0000"/>
                </a:solidFill>
              </a:rPr>
              <a:t> on the mesh (1 of 3)</a:t>
            </a: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39435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Load in a Pad file for a grid design of interest, here the Adult_96x92 array.</a:t>
            </a:r>
            <a:endParaRPr lang="en-US" sz="1400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Mesh Generation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Optode</a:t>
            </a:r>
            <a:r>
              <a:rPr lang="en-US" dirty="0"/>
              <a:t> Placement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79" y="2068347"/>
            <a:ext cx="3962975" cy="29529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9761" y="2068348"/>
            <a:ext cx="3792477" cy="39709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0744" y="4019851"/>
            <a:ext cx="4019818" cy="274356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279" y="5171273"/>
            <a:ext cx="3894507" cy="920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2988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Place the </a:t>
            </a:r>
            <a:r>
              <a:rPr lang="en-US" dirty="0" err="1">
                <a:solidFill>
                  <a:srgbClr val="FF0000"/>
                </a:solidFill>
              </a:rPr>
              <a:t>optodes</a:t>
            </a:r>
            <a:r>
              <a:rPr lang="en-US" dirty="0">
                <a:solidFill>
                  <a:srgbClr val="FF0000"/>
                </a:solidFill>
              </a:rPr>
              <a:t> on the mesh (2 of 3)</a:t>
            </a: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39435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 startAt="3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Adjust array position by hand by altering parameters and re-visualizing mesh and array:</a:t>
            </a:r>
            <a:endParaRPr lang="en-US" sz="1400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Mesh Generation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Optode</a:t>
            </a:r>
            <a:r>
              <a:rPr lang="en-US" dirty="0"/>
              <a:t> Placement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8398" y="3982826"/>
            <a:ext cx="3501450" cy="287517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62" y="2792627"/>
            <a:ext cx="3676113" cy="39914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8696" y="2792627"/>
            <a:ext cx="4356976" cy="3991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749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Place the </a:t>
            </a:r>
            <a:r>
              <a:rPr lang="en-US" dirty="0" err="1">
                <a:solidFill>
                  <a:srgbClr val="FF0000"/>
                </a:solidFill>
              </a:rPr>
              <a:t>optodes</a:t>
            </a:r>
            <a:r>
              <a:rPr lang="en-US" dirty="0">
                <a:solidFill>
                  <a:srgbClr val="FF0000"/>
                </a:solidFill>
              </a:rPr>
              <a:t> on the mesh (3 of 3)</a:t>
            </a: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39435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4.  Relax the grid on the head using the spring energy minimization algorithm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Mesh Generation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Optode</a:t>
            </a:r>
            <a:r>
              <a:rPr lang="en-US" dirty="0"/>
              <a:t> Placement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0389" y="4328884"/>
            <a:ext cx="3179805" cy="244557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1018" y="4504810"/>
            <a:ext cx="2407883" cy="22696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461" y="1728443"/>
            <a:ext cx="2092914" cy="23117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6864" y="1722434"/>
            <a:ext cx="2345378" cy="23177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33731" y="1722434"/>
            <a:ext cx="2715840" cy="231775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38412" y="4226010"/>
            <a:ext cx="2682047" cy="244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679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Calculate the sensitivity (1 of 3)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220527" y="391912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640649" y="4255969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Calculate Sensitivity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Mesh Generation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Optode</a:t>
            </a:r>
            <a:r>
              <a:rPr lang="en-US" dirty="0"/>
              <a:t> Placement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48280" y="1150202"/>
            <a:ext cx="8394358" cy="1908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Prepare mesh and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optode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information for NIRFAST</a:t>
            </a:r>
          </a:p>
          <a:p>
            <a:pPr marL="342900" indent="-342900">
              <a:buAutoNum type="arabicPeriod"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gridname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padname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mesh=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PrepareMeshForNIRFAST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(mesh,[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,'_',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gridname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tposNew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PlotMeshSurface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mesh,pM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mesh.source.coord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(1:Ns,:),...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mesh.source.coord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((Ns+1):end,:),'</a:t>
            </a:r>
            <a:r>
              <a:rPr lang="en-US" sz="1200" b="1" dirty="0">
                <a:latin typeface="Courier New" panose="02070309020205020404" pitchFamily="49" charset="0"/>
              </a:rPr>
              <a:t>render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gcf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 startAt="2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Visualize cap and mesh to make extra sure you like the placement</a:t>
            </a:r>
          </a:p>
        </p:txBody>
      </p:sp>
      <p:sp>
        <p:nvSpPr>
          <p:cNvPr id="2" name="Rectangle 1"/>
          <p:cNvSpPr/>
          <p:nvPr/>
        </p:nvSpPr>
        <p:spPr>
          <a:xfrm>
            <a:off x="148280" y="3280740"/>
            <a:ext cx="839435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m3=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CutMesh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mesh,intersect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(find(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mesh.nodes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(:,3)&gt;0),find(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mesh.nodes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(:,1)&gt;0)));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Ia,Ib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]=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ismember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(m3.nodes,mesh.nodes,'</a:t>
            </a:r>
            <a:r>
              <a:rPr lang="en-US" sz="1200" b="1" dirty="0">
                <a:latin typeface="Courier New" panose="02070309020205020404" pitchFamily="49" charset="0"/>
              </a:rPr>
              <a:t>rows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');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Ib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Ib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==0)=[];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m3.region=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mesh.region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Ib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PlotMeshSurface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(m3,pM);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mesh.source.coord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(1:Ns,:),...</a:t>
            </a:r>
          </a:p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mesh.source.coord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((1+Ns):end,:),'</a:t>
            </a:r>
            <a:r>
              <a:rPr lang="en-US" sz="1200" b="1" dirty="0">
                <a:latin typeface="Courier New" panose="02070309020205020404" pitchFamily="49" charset="0"/>
              </a:rPr>
              <a:t>render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gcf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7428" y="4129429"/>
            <a:ext cx="2997415" cy="272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6961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Calculate the sensitivity (2 of 3)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220527" y="391912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640649" y="4255969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Calculate Sensitivity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Mesh Generation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Optode</a:t>
            </a:r>
            <a:r>
              <a:rPr lang="en-US" dirty="0"/>
              <a:t> Placement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40042" y="906162"/>
            <a:ext cx="8394358" cy="581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3. Set parameters for light modeling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flags.tag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</a:t>
            </a:r>
            <a:r>
              <a:rPr lang="en-US" sz="1000" b="1" dirty="0" err="1">
                <a:latin typeface="Courier New" panose="02070309020205020404" pitchFamily="49" charset="0"/>
              </a:rPr>
              <a:t>padname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,'_on_',</a:t>
            </a:r>
            <a:r>
              <a:rPr lang="en-US" sz="1000" b="1" dirty="0" err="1">
                <a:latin typeface="Courier New" panose="02070309020205020404" pitchFamily="49" charset="0"/>
              </a:rPr>
              <a:t>meshname</a:t>
            </a:r>
            <a:r>
              <a:rPr lang="en-US" sz="1000" b="1" dirty="0">
                <a:latin typeface="Courier New" panose="02070309020205020404" pitchFamily="49" charset="0"/>
              </a:rPr>
              <a:t>,’_test’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flags.gridname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gridname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flags.meshname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meshname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flags.head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='info';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flags.info=infoT1;                  		% Your T1 info file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flags.gthresh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=1e-3;                 		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Voxelation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threshold in G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flags.voxmm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=2;                      		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Voxelation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resolution (mm)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flags.labels.r1='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csf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';             			% Regions for optical properties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flags.labels.r2='white';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flags.labels.r3='gray';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flags.labels.r4='bone';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flags.labels.r5='skin';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flags.op.lambda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=[750,850];          		% Wavelengths (nm)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flags.op.mua_skin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=[0.0170,0.0190];  		% Baseline absorption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flags.op.mua_bone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=[0.0116,0.0139];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flags.op.mua_csf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=[0.0040,0.0040];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flags.op.mua_gray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=[0.0180,0.0192];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flags.op.mua_white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=[0.0167,0.0208];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flags.op.musp_skin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=[0.74,0.64];     		% Baseline reduced scattering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coeff</a:t>
            </a: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flags.op.musp_bone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=[0.94,0.84];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flags.op.musp_csf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=[0.3,0.3];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flags.op.musp_gray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=[0.8359,0.6726];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flags.op.musp_white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=[1.1908,1.0107];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flags.op.n_skin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=[1.4,1.4];          		% Index of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refration</a:t>
            </a: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flags.op.n_bone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=[1.4,1.4];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flags.op.n_csf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=[1.4,1.4];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flags.op.n_gray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=[1.4,1.4];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flags.op.n_white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=[1.4,1.4];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flags.srcnum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=Ns;                    		% Number of sources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flags.t4=eye(4);		 		% T1/dim to MNI atlas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flags.t4_target='MNI'; 				% string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flags.makeA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=1; 				% if 0, don't make A, just make G</a:t>
            </a:r>
          </a:p>
          <a:p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flags.Hz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=0;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flags.Hz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flags.tag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[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flags.tag,'FD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']; end</a:t>
            </a:r>
          </a:p>
        </p:txBody>
      </p:sp>
    </p:spTree>
    <p:extLst>
      <p:ext uri="{BB962C8B-B14F-4D97-AF65-F5344CB8AC3E}">
        <p14:creationId xmlns:p14="http://schemas.microsoft.com/office/powerpoint/2010/main" val="275066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Calculate the sensitivity (3 of 3)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220527" y="391912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640649" y="4255969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Calculate Sensitivity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Mesh Generation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Optode</a:t>
            </a:r>
            <a:r>
              <a:rPr lang="en-US" dirty="0"/>
              <a:t> Placement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48280" y="1150202"/>
            <a:ext cx="839435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4. Calculate Green’s functions,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voxelate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create sensitivity matrix, adjust bookkeeping.</a:t>
            </a: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=tic;[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A,dim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]=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makeAnirfast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mesh,flags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size(A)= [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Nwl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Nmeas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,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Nvox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]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(['&lt;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makeAnirfast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took ',num2str(toc(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))])</a:t>
            </a: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If successful, info like the below should show up in your command window: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31" y="3898791"/>
            <a:ext cx="3945539" cy="282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5836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Package Sensitivity Matrix with associated info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220527" y="391912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640649" y="4255969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Calculate Sensitivity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Mesh Generation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Optode</a:t>
            </a:r>
            <a:r>
              <a:rPr lang="en-US" dirty="0"/>
              <a:t> Placement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48280" y="1150202"/>
            <a:ext cx="8394358" cy="5755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5. Arrange A to have the same measurement list structure as the data:</a:t>
            </a: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Nwl,Nmeas,Nvox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]=size(A);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A=reshape(permute(A,[2,1,3]),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Nwl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Nmeas,Nvox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6. Place spatial information about light model in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info.tissue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structure:</a:t>
            </a: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info.tissue.dim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=dim;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info.tissue.affine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=flags.t4;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info.tissue.infoT1=infoT1;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info.tissue.affine_target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='MNI';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info.tissue.flags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=flags;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7. To save disk space, remove measurements beyond 5</a:t>
            </a:r>
            <a:r>
              <a:rPr lang="en-US" sz="1400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nearest neighbors:</a:t>
            </a: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keep=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info.pairs.NN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&lt;=5;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temp=table;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temp.Src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info.pairs.Src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(keep);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temp.Det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info.pairs.Det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(keep);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temp.NN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info.pairs.NN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(keep);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temp.WL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info.pairs.WL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(keep);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temp.lambda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info.pairs.lambda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(keep);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temp.Mod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info.pairs.Mod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(keep);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temp.r2d=info.pairs.r2d(keep);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temp.r3d=info.pairs.r3d(keep);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info.pairs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=temp;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A=A(keep,:);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save(['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A_',flags.tag,'.mat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'],'A','info','-v7.3')</a:t>
            </a:r>
          </a:p>
        </p:txBody>
      </p:sp>
    </p:spTree>
    <p:extLst>
      <p:ext uri="{BB962C8B-B14F-4D97-AF65-F5344CB8AC3E}">
        <p14:creationId xmlns:p14="http://schemas.microsoft.com/office/powerpoint/2010/main" val="20379308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Validate the sensitivity (1 of 2)</a:t>
            </a: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49236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Visualize an example measurement’s sensitivity</a:t>
            </a:r>
          </a:p>
          <a:p>
            <a:endParaRPr lang="en-US" sz="1000" b="1" dirty="0">
              <a:solidFill>
                <a:srgbClr val="228B22"/>
              </a:solidFill>
              <a:latin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Visualize aspects of sensitivity profile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t1=affine3d_img(mask,infoT1,dim,eye(4));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put anatomical volume in dim space</a:t>
            </a:r>
          </a:p>
          <a:p>
            <a:endParaRPr lang="en-US" sz="1200" b="1" dirty="0">
              <a:solidFill>
                <a:srgbClr val="228B22"/>
              </a:solidFill>
              <a:latin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</a:rPr>
              <a:t>keep=</a:t>
            </a:r>
            <a:r>
              <a:rPr lang="en-US" sz="1200" b="1" dirty="0" err="1">
                <a:latin typeface="Courier New" panose="02070309020205020404" pitchFamily="49" charset="0"/>
              </a:rPr>
              <a:t>info.pairs.WL</a:t>
            </a:r>
            <a:r>
              <a:rPr lang="en-US" sz="1200" b="1" dirty="0">
                <a:latin typeface="Courier New" panose="02070309020205020404" pitchFamily="49" charset="0"/>
              </a:rPr>
              <a:t>==2 &amp; </a:t>
            </a:r>
            <a:r>
              <a:rPr lang="en-US" sz="1200" b="1" dirty="0" err="1">
                <a:latin typeface="Courier New" panose="02070309020205020404" pitchFamily="49" charset="0"/>
              </a:rPr>
              <a:t>info.pairs.Src</a:t>
            </a:r>
            <a:r>
              <a:rPr lang="en-US" sz="1200" b="1" dirty="0">
                <a:latin typeface="Courier New" panose="02070309020205020404" pitchFamily="49" charset="0"/>
              </a:rPr>
              <a:t>==1 &amp; </a:t>
            </a:r>
            <a:r>
              <a:rPr lang="en-US" sz="1200" b="1" dirty="0" err="1">
                <a:latin typeface="Courier New" panose="02070309020205020404" pitchFamily="49" charset="0"/>
              </a:rPr>
              <a:t>info.pairs.Det</a:t>
            </a:r>
            <a:r>
              <a:rPr lang="en-US" sz="1200" b="1" dirty="0">
                <a:latin typeface="Courier New" panose="02070309020205020404" pitchFamily="49" charset="0"/>
              </a:rPr>
              <a:t>==6;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% Single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meas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pair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foo=squeeze(A(keep,:));              			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=Good_Vox2vol(</a:t>
            </a:r>
            <a:r>
              <a:rPr lang="en-US" sz="1200" b="1" dirty="0" err="1">
                <a:latin typeface="Courier New" panose="02070309020205020404" pitchFamily="49" charset="0"/>
              </a:rPr>
              <a:t>foo,dim</a:t>
            </a:r>
            <a:r>
              <a:rPr lang="en-US" sz="1200" b="1" dirty="0">
                <a:latin typeface="Courier New" panose="02070309020205020404" pitchFamily="49" charset="0"/>
              </a:rPr>
              <a:t>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./max(</a:t>
            </a:r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(:));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=log10(1e2.*</a:t>
            </a:r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);                  		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top 2 orders of magnitude.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pA.PD</a:t>
            </a:r>
            <a:r>
              <a:rPr lang="en-US" sz="1200" b="1" dirty="0">
                <a:latin typeface="Courier New" panose="02070309020205020404" pitchFamily="49" charset="0"/>
              </a:rPr>
              <a:t>=1;pA.Scale=2;pA.Th.P=0;pA.Th.N=-</a:t>
            </a:r>
            <a:r>
              <a:rPr lang="en-US" sz="1200" b="1" dirty="0" err="1">
                <a:latin typeface="Courier New" panose="02070309020205020404" pitchFamily="49" charset="0"/>
              </a:rPr>
              <a:t>pA.Th.P</a:t>
            </a:r>
            <a:r>
              <a:rPr lang="en-US" sz="1200" b="1" dirty="0">
                <a:latin typeface="Courier New" panose="02070309020205020404" pitchFamily="49" charset="0"/>
              </a:rPr>
              <a:t>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</a:rPr>
              <a:t>(t1,dim,pA,fooV)</a:t>
            </a:r>
          </a:p>
          <a:p>
            <a:endParaRPr lang="en-US" b="1" dirty="0"/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220527" y="391912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640649" y="4255969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Calculate Sensitivity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10220527" y="466127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Mesh Generation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Optode</a:t>
            </a:r>
            <a:r>
              <a:rPr lang="en-US" dirty="0"/>
              <a:t> Placement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8554118" y="4992642"/>
            <a:ext cx="3332818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Validate Sensitivity</a:t>
            </a:r>
          </a:p>
        </p:txBody>
      </p:sp>
      <p:sp>
        <p:nvSpPr>
          <p:cNvPr id="26" name="Rectangle 25"/>
          <p:cNvSpPr/>
          <p:nvPr/>
        </p:nvSpPr>
        <p:spPr>
          <a:xfrm>
            <a:off x="3019728" y="4071520"/>
            <a:ext cx="27494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NN2: source 1 detector 6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06" y="4478705"/>
            <a:ext cx="7701221" cy="232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5088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Validate the sensitivity (2 of 2)</a:t>
            </a: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492369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Visualize the flat field reconstruction</a:t>
            </a:r>
          </a:p>
          <a:p>
            <a:endParaRPr lang="en-US" sz="1000" b="1" dirty="0">
              <a:solidFill>
                <a:srgbClr val="228B22"/>
              </a:solidFill>
              <a:latin typeface="Courier New" panose="02070309020205020404" pitchFamily="49" charset="0"/>
            </a:endParaRPr>
          </a:p>
          <a:p>
            <a:r>
              <a:rPr lang="en-US" sz="1200" b="1" dirty="0">
                <a:latin typeface="Courier New" panose="02070309020205020404" pitchFamily="49" charset="0"/>
              </a:rPr>
              <a:t>keep=(</a:t>
            </a:r>
            <a:r>
              <a:rPr lang="en-US" sz="1200" b="1" dirty="0" err="1">
                <a:latin typeface="Courier New" panose="02070309020205020404" pitchFamily="49" charset="0"/>
              </a:rPr>
              <a:t>info.pairs.WL</a:t>
            </a:r>
            <a:r>
              <a:rPr lang="en-US" sz="1200" b="1" dirty="0">
                <a:latin typeface="Courier New" panose="02070309020205020404" pitchFamily="49" charset="0"/>
              </a:rPr>
              <a:t>==2 &amp; info.pairs.r2d&lt;=40);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a=squeeze(A(keep,:));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iA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Tikhonov_invert_Amat</a:t>
            </a:r>
            <a:r>
              <a:rPr lang="en-US" sz="1200" b="1" dirty="0">
                <a:latin typeface="Courier New" panose="02070309020205020404" pitchFamily="49" charset="0"/>
              </a:rPr>
              <a:t>(a,0.01,0.1);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iA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smooth_Amat</a:t>
            </a:r>
            <a:r>
              <a:rPr lang="en-US" sz="1200" b="1" dirty="0">
                <a:latin typeface="Courier New" panose="02070309020205020404" pitchFamily="49" charset="0"/>
              </a:rPr>
              <a:t>(iA,dim,3);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ffr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makeFlatFieldRecon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a,iA</a:t>
            </a:r>
            <a:r>
              <a:rPr lang="en-US" sz="1200" b="1" dirty="0">
                <a:latin typeface="Courier New" panose="02070309020205020404" pitchFamily="49" charset="0"/>
              </a:rPr>
              <a:t>);</a:t>
            </a:r>
          </a:p>
          <a:p>
            <a:endParaRPr lang="en-US" sz="1200" b="1" dirty="0">
              <a:latin typeface="Courier New" panose="02070309020205020404" pitchFamily="49" charset="0"/>
            </a:endParaRPr>
          </a:p>
          <a:p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=Good_Vox2vol(</a:t>
            </a:r>
            <a:r>
              <a:rPr lang="en-US" sz="1200" b="1" dirty="0" err="1">
                <a:latin typeface="Courier New" panose="02070309020205020404" pitchFamily="49" charset="0"/>
              </a:rPr>
              <a:t>ffr,dim</a:t>
            </a:r>
            <a:r>
              <a:rPr lang="en-US" sz="1200" b="1" dirty="0">
                <a:latin typeface="Courier New" panose="02070309020205020404" pitchFamily="49" charset="0"/>
              </a:rPr>
              <a:t>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./max(</a:t>
            </a:r>
            <a:r>
              <a:rPr lang="en-US" sz="1200" b="1" dirty="0" err="1">
                <a:latin typeface="Courier New" panose="02070309020205020404" pitchFamily="49" charset="0"/>
              </a:rPr>
              <a:t>fooV</a:t>
            </a:r>
            <a:r>
              <a:rPr lang="en-US" sz="1200" b="1" dirty="0">
                <a:latin typeface="Courier New" panose="02070309020205020404" pitchFamily="49" charset="0"/>
              </a:rPr>
              <a:t>(:));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pA.PD</a:t>
            </a:r>
            <a:r>
              <a:rPr lang="en-US" sz="1200" b="1" dirty="0">
                <a:latin typeface="Courier New" panose="02070309020205020404" pitchFamily="49" charset="0"/>
              </a:rPr>
              <a:t>=1;pA.Scale=1;pA.Th.P=1e-2;pA.Th.N=-</a:t>
            </a:r>
            <a:r>
              <a:rPr lang="en-US" sz="1200" b="1" dirty="0" err="1">
                <a:latin typeface="Courier New" panose="02070309020205020404" pitchFamily="49" charset="0"/>
              </a:rPr>
              <a:t>pA.Th.P</a:t>
            </a:r>
            <a:r>
              <a:rPr lang="en-US" sz="1200" b="1" dirty="0">
                <a:latin typeface="Courier New" panose="02070309020205020404" pitchFamily="49" charset="0"/>
              </a:rPr>
              <a:t>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</a:rPr>
              <a:t>(t1,dim,pA,fooV)</a:t>
            </a:r>
          </a:p>
          <a:p>
            <a:endParaRPr lang="en-US" sz="1000" b="1" dirty="0">
              <a:solidFill>
                <a:srgbClr val="228B22"/>
              </a:solidFill>
              <a:latin typeface="Courier New" panose="02070309020205020404" pitchFamily="49" charset="0"/>
            </a:endParaRPr>
          </a:p>
          <a:p>
            <a:endParaRPr lang="en-US" b="1" dirty="0"/>
          </a:p>
        </p:txBody>
      </p:sp>
      <p:sp>
        <p:nvSpPr>
          <p:cNvPr id="15" name="Rounded Rectangle 14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0220527" y="391912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640649" y="4255969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Calculate Sensitivity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10220527" y="466127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Mesh Generation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0222102" y="3128340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9039011" y="34680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Optode</a:t>
            </a:r>
            <a:r>
              <a:rPr lang="en-US" dirty="0"/>
              <a:t> Placement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8554118" y="4992642"/>
            <a:ext cx="3332818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Validate Sensitivity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39" y="4074079"/>
            <a:ext cx="8324461" cy="270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9628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4119"/>
            <a:ext cx="1140940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Appendix: Generating info for Pad file (1 of 3)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4378" y="930875"/>
            <a:ext cx="11650444" cy="5696465"/>
          </a:xfrm>
        </p:spPr>
        <p:txBody>
          <a:bodyPr>
            <a:noAutofit/>
          </a:bodyPr>
          <a:lstStyle/>
          <a:p>
            <a:r>
              <a:rPr lang="en-US" sz="1600" dirty="0">
                <a:solidFill>
                  <a:schemeClr val="tx1"/>
                </a:solidFill>
              </a:rPr>
              <a:t>The Pad file for a given grid design contains a structure variable </a:t>
            </a:r>
            <a:r>
              <a:rPr lang="en-US" sz="16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600" dirty="0">
                <a:solidFill>
                  <a:schemeClr val="tx1"/>
                </a:solidFill>
              </a:rPr>
              <a:t> that contains the spatial and topological information for the array as follows: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</a:t>
            </a:r>
            <a:endParaRPr lang="en-US" sz="1200" b="1" dirty="0">
              <a:solidFill>
                <a:srgbClr val="00B0F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</a:rPr>
              <a:t>Structure containing spatial coordinates for sources and detectors in array</a:t>
            </a:r>
          </a:p>
          <a:p>
            <a:pPr lvl="2">
              <a:spcBef>
                <a:spcPts val="600"/>
              </a:spcBef>
            </a:pPr>
            <a:r>
              <a:rPr lang="en-US" sz="1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info.optodes.spos2</a:t>
            </a:r>
            <a:r>
              <a:rPr lang="en-US" sz="1200" dirty="0">
                <a:solidFill>
                  <a:schemeClr val="tx1"/>
                </a:solidFill>
              </a:rPr>
              <a:t> – 2D coordinates of each sources</a:t>
            </a:r>
          </a:p>
          <a:p>
            <a:pPr lvl="2">
              <a:spcBef>
                <a:spcPts val="600"/>
              </a:spcBef>
            </a:pPr>
            <a:r>
              <a:rPr lang="en-US" sz="1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info.optodes.spos3</a:t>
            </a:r>
            <a:r>
              <a:rPr lang="en-US" sz="1200" dirty="0">
                <a:solidFill>
                  <a:schemeClr val="tx1"/>
                </a:solidFill>
              </a:rPr>
              <a:t> – 3D coordinates of each source</a:t>
            </a:r>
          </a:p>
          <a:p>
            <a:pPr lvl="2">
              <a:spcBef>
                <a:spcPts val="600"/>
              </a:spcBef>
            </a:pPr>
            <a:r>
              <a:rPr lang="en-US" sz="1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info.optodes.dpos2</a:t>
            </a:r>
            <a:r>
              <a:rPr lang="en-US" sz="1200" dirty="0">
                <a:solidFill>
                  <a:schemeClr val="tx1"/>
                </a:solidFill>
              </a:rPr>
              <a:t> – 2D coordinates of each detector</a:t>
            </a:r>
          </a:p>
          <a:p>
            <a:pPr lvl="2">
              <a:spcBef>
                <a:spcPts val="600"/>
              </a:spcBef>
            </a:pPr>
            <a:r>
              <a:rPr lang="en-US" sz="1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info.optodes.dpos3</a:t>
            </a:r>
            <a:r>
              <a:rPr lang="en-US" sz="1200" dirty="0">
                <a:solidFill>
                  <a:schemeClr val="tx1"/>
                </a:solidFill>
              </a:rPr>
              <a:t> – 3D coordinates of each detector</a:t>
            </a:r>
          </a:p>
          <a:p>
            <a:pPr marL="914400" lvl="2" indent="0">
              <a:spcBef>
                <a:spcPts val="600"/>
              </a:spcBef>
              <a:buNone/>
            </a:pPr>
            <a:endParaRPr lang="en-US" sz="1200" dirty="0">
              <a:solidFill>
                <a:schemeClr val="tx1"/>
              </a:solidFill>
            </a:endParaRP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</a:t>
            </a:r>
            <a:endParaRPr lang="en-US" sz="1200" b="1" dirty="0">
              <a:solidFill>
                <a:srgbClr val="00B0F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</a:rPr>
              <a:t>Table containing topological information for each source-detector measurement pair</a:t>
            </a:r>
          </a:p>
          <a:p>
            <a:pPr lvl="2"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</a:rPr>
              <a:t>Each row of this table corresponds to a measurement and must be in the same order as the optical data for valid processing</a:t>
            </a:r>
          </a:p>
          <a:p>
            <a:pPr lvl="2"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</a:rPr>
              <a:t>Generally, full list of sources and detectors is repeated for each wavelength/lambda.</a:t>
            </a:r>
          </a:p>
          <a:p>
            <a:pPr lvl="2">
              <a:spcBef>
                <a:spcPts val="600"/>
              </a:spcBef>
            </a:pPr>
            <a:r>
              <a:rPr lang="en-US" sz="12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info.pairs.Src</a:t>
            </a:r>
            <a:r>
              <a:rPr lang="en-US" sz="1200" dirty="0">
                <a:solidFill>
                  <a:schemeClr val="tx1"/>
                </a:solidFill>
              </a:rPr>
              <a:t> – source in measurement</a:t>
            </a:r>
          </a:p>
          <a:p>
            <a:pPr lvl="2">
              <a:spcBef>
                <a:spcPts val="600"/>
              </a:spcBef>
            </a:pPr>
            <a:r>
              <a:rPr lang="en-US" sz="12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info.pairs.Det</a:t>
            </a:r>
            <a:r>
              <a:rPr lang="en-US" sz="1200" dirty="0">
                <a:solidFill>
                  <a:schemeClr val="tx1"/>
                </a:solidFill>
              </a:rPr>
              <a:t> – detector in measurement</a:t>
            </a:r>
          </a:p>
          <a:p>
            <a:pPr lvl="2">
              <a:spcBef>
                <a:spcPts val="600"/>
              </a:spcBef>
            </a:pPr>
            <a:r>
              <a:rPr lang="en-US" sz="12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info.pairs.NN</a:t>
            </a:r>
            <a:r>
              <a:rPr lang="en-US" sz="1200" dirty="0">
                <a:solidFill>
                  <a:schemeClr val="tx1"/>
                </a:solidFill>
              </a:rPr>
              <a:t> – Nearest Neighbor class in array (e.g., </a:t>
            </a:r>
            <a:r>
              <a:rPr lang="en-US" sz="1200" dirty="0" err="1">
                <a:solidFill>
                  <a:schemeClr val="tx1"/>
                </a:solidFill>
              </a:rPr>
              <a:t>info.pairs.NN</a:t>
            </a:r>
            <a:r>
              <a:rPr lang="en-US" sz="1200" dirty="0">
                <a:solidFill>
                  <a:schemeClr val="tx1"/>
                </a:solidFill>
              </a:rPr>
              <a:t>=1 means this measurement is one of the closest in the grid design)</a:t>
            </a:r>
          </a:p>
          <a:p>
            <a:pPr lvl="2">
              <a:spcBef>
                <a:spcPts val="600"/>
              </a:spcBef>
            </a:pPr>
            <a:r>
              <a:rPr lang="en-US" sz="12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info.pairs.WL</a:t>
            </a:r>
            <a:r>
              <a:rPr lang="en-US" sz="1200" dirty="0">
                <a:solidFill>
                  <a:schemeClr val="tx1"/>
                </a:solidFill>
              </a:rPr>
              <a:t> – wavelength index of measurement</a:t>
            </a:r>
          </a:p>
          <a:p>
            <a:pPr lvl="2">
              <a:spcBef>
                <a:spcPts val="600"/>
              </a:spcBef>
            </a:pPr>
            <a:r>
              <a:rPr lang="en-US" sz="12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info.pairs.lambda</a:t>
            </a:r>
            <a:r>
              <a:rPr lang="en-US" sz="1200" dirty="0">
                <a:solidFill>
                  <a:schemeClr val="tx1"/>
                </a:solidFill>
              </a:rPr>
              <a:t> – actual wavelength of measurement (e.g., </a:t>
            </a:r>
            <a:r>
              <a:rPr lang="en-US" sz="1200" dirty="0" err="1">
                <a:solidFill>
                  <a:schemeClr val="tx1"/>
                </a:solidFill>
              </a:rPr>
              <a:t>info.pairs.lambda</a:t>
            </a:r>
            <a:r>
              <a:rPr lang="en-US" sz="1200" dirty="0">
                <a:solidFill>
                  <a:schemeClr val="tx1"/>
                </a:solidFill>
              </a:rPr>
              <a:t>-=750 is a 750 nm measurement)</a:t>
            </a:r>
          </a:p>
          <a:p>
            <a:pPr lvl="2">
              <a:spcBef>
                <a:spcPts val="600"/>
              </a:spcBef>
            </a:pPr>
            <a:r>
              <a:rPr lang="en-US" sz="1200" b="1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info.pairs.Mod</a:t>
            </a:r>
            <a:r>
              <a:rPr lang="en-US" sz="1200" dirty="0">
                <a:solidFill>
                  <a:schemeClr val="tx1"/>
                </a:solidFill>
              </a:rPr>
              <a:t> – Modulation type of measurement (e.g., ‘CW’, or, ‘FD’)</a:t>
            </a:r>
          </a:p>
          <a:p>
            <a:pPr lvl="2">
              <a:spcBef>
                <a:spcPts val="600"/>
              </a:spcBef>
            </a:pPr>
            <a:r>
              <a:rPr lang="en-US" sz="1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info.pairs.r2d</a:t>
            </a:r>
            <a:r>
              <a:rPr lang="en-US" sz="1200" dirty="0">
                <a:solidFill>
                  <a:schemeClr val="tx1"/>
                </a:solidFill>
              </a:rPr>
              <a:t> – 2D source-detector distances</a:t>
            </a:r>
          </a:p>
          <a:p>
            <a:pPr lvl="2">
              <a:spcBef>
                <a:spcPts val="600"/>
              </a:spcBef>
            </a:pPr>
            <a:r>
              <a:rPr lang="en-US" sz="1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info.pairs.r3d</a:t>
            </a:r>
            <a:r>
              <a:rPr lang="en-US" sz="1200" dirty="0">
                <a:solidFill>
                  <a:schemeClr val="tx1"/>
                </a:solidFill>
              </a:rPr>
              <a:t> – 3D source-detector distances</a:t>
            </a:r>
          </a:p>
          <a:p>
            <a:pPr lvl="2">
              <a:spcBef>
                <a:spcPts val="600"/>
              </a:spcBef>
            </a:pPr>
            <a:endParaRPr lang="en-US" sz="1200" dirty="0">
              <a:solidFill>
                <a:schemeClr val="tx1"/>
              </a:solidFill>
            </a:endParaRPr>
          </a:p>
          <a:p>
            <a:pPr lvl="2"/>
            <a:endParaRPr lang="en-US" sz="1200" dirty="0">
              <a:solidFill>
                <a:schemeClr val="tx1"/>
              </a:solidFill>
            </a:endParaRPr>
          </a:p>
          <a:p>
            <a:pPr lvl="2"/>
            <a:endParaRPr lang="en-US" sz="1200" dirty="0">
              <a:solidFill>
                <a:schemeClr val="tx1"/>
              </a:solidFill>
            </a:endParaRPr>
          </a:p>
          <a:p>
            <a:pPr lvl="2"/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9757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820263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NeuroDOT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 Set-Up - Checklist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D052B0-28A5-4061-94ED-651940373CF3}"/>
              </a:ext>
            </a:extLst>
          </p:cNvPr>
          <p:cNvSpPr txBox="1"/>
          <p:nvPr/>
        </p:nvSpPr>
        <p:spPr>
          <a:xfrm>
            <a:off x="360169" y="1173529"/>
            <a:ext cx="7637958" cy="5657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Before starting any tutorial, please make sure you’ve done the following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endParaRPr lang="en-US" dirty="0">
              <a:solidFill>
                <a:prstClr val="white">
                  <a:lumMod val="75000"/>
                  <a:lumOff val="25000"/>
                </a:prstClr>
              </a:solidFill>
              <a:latin typeface="Trebuchet MS" panose="020B0603020202020204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Set your path so that all required folders and subfolders are included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Folders w/subfolders to include</a:t>
            </a:r>
          </a:p>
          <a:p>
            <a:pPr marL="1257300" lvl="2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NeuroDOT</a:t>
            </a:r>
            <a:endParaRPr lang="en-US" dirty="0">
              <a:solidFill>
                <a:prstClr val="white">
                  <a:lumMod val="75000"/>
                  <a:lumOff val="25000"/>
                </a:prstClr>
              </a:solidFill>
              <a:latin typeface="Trebuchet MS" panose="020B0603020202020204"/>
            </a:endParaRPr>
          </a:p>
          <a:p>
            <a:pPr marL="1257300" lvl="2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Any other toolbox used for whatever task</a:t>
            </a:r>
          </a:p>
          <a:p>
            <a:pPr marL="1257300" lvl="2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Your personal directory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Folders to include</a:t>
            </a:r>
          </a:p>
          <a:p>
            <a:pPr marL="1257300" lvl="2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Output directory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Set your output directory so that you can save files to the desired location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Change your current directory to your output directory</a:t>
            </a:r>
          </a:p>
          <a:p>
            <a:pPr marL="1257300" lvl="2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cd(</a:t>
            </a:r>
            <a:r>
              <a:rPr lang="en-US" dirty="0" err="1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outputdir</a:t>
            </a:r>
            <a:r>
              <a:rPr lang="en-US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0300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4119"/>
            <a:ext cx="1140940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Appendix: Generating info for Pad file (2 of 3)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4378" y="930875"/>
            <a:ext cx="11650444" cy="5696465"/>
          </a:xfrm>
        </p:spPr>
        <p:txBody>
          <a:bodyPr>
            <a:noAutofit/>
          </a:bodyPr>
          <a:lstStyle/>
          <a:p>
            <a:r>
              <a:rPr lang="en-US" sz="1600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you already have a grid design with 2D and 3D source and detector locations, saved as the following</a:t>
            </a:r>
            <a:r>
              <a:rPr lang="en-US" sz="1600" dirty="0">
                <a:solidFill>
                  <a:schemeClr val="tx1"/>
                </a:solidFill>
              </a:rPr>
              <a:t>: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grid.spos2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grid.spos3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grid.dpos2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grid.dpos3</a:t>
            </a:r>
          </a:p>
          <a:p>
            <a:pPr marL="457200" lvl="1" indent="0">
              <a:spcBef>
                <a:spcPts val="600"/>
              </a:spcBef>
              <a:buNone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generate the topology structure for your grid: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=5;       				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Distance separating 'nearest neighbor' groups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Rad=Grid2Radius_180824(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grid,dr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57200" lvl="1" indent="0">
              <a:spcBef>
                <a:spcPts val="600"/>
              </a:spcBef>
              <a:buNone/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Once you have the grid and radius set up (as above), the </a:t>
            </a:r>
            <a:r>
              <a:rPr lang="en-US" sz="16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structure can be generated with the following: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grid.name='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Your_Grid_Name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params.lambda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=[750,850];    	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Wavelengths for your system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params.Mod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='CW';            	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Modulation strategy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]=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Generate_Info_from_Grid_Rad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grid,Rad,params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spcBef>
                <a:spcPts val="600"/>
              </a:spcBef>
            </a:pPr>
            <a:endParaRPr lang="en-US" sz="1600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</a:rPr>
              <a:t>Then just save the Pad file for future use:</a:t>
            </a:r>
          </a:p>
          <a:p>
            <a:pPr lvl="1">
              <a:spcBef>
                <a:spcPts val="600"/>
              </a:spcBef>
            </a:pP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save(['Pad_',</a:t>
            </a:r>
            <a:r>
              <a:rPr lang="en-US" sz="14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info.optodes.CapName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],'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info</a:t>
            </a:r>
            <a:r>
              <a:rPr lang="en-US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</a:p>
          <a:p>
            <a:pPr lvl="2"/>
            <a:endParaRPr lang="en-US" sz="1200" dirty="0">
              <a:solidFill>
                <a:schemeClr val="tx1"/>
              </a:solidFill>
            </a:endParaRPr>
          </a:p>
          <a:p>
            <a:pPr lvl="2"/>
            <a:endParaRPr lang="en-US" sz="1200" dirty="0">
              <a:solidFill>
                <a:schemeClr val="tx1"/>
              </a:solidFill>
            </a:endParaRPr>
          </a:p>
          <a:p>
            <a:pPr lvl="2"/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78913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4119"/>
            <a:ext cx="11409405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Appendix: Generating info for Pad file (3 of 3)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4378" y="930875"/>
            <a:ext cx="11650444" cy="5696465"/>
          </a:xfrm>
        </p:spPr>
        <p:txBody>
          <a:bodyPr>
            <a:noAutofit/>
          </a:bodyPr>
          <a:lstStyle/>
          <a:p>
            <a:r>
              <a:rPr lang="en-US" sz="1600" b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instead you are designing a grid from scratch in style of our visual cap: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Ndy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=4;    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Num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detectors in y-direction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Ndx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=7;    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</a:t>
            </a:r>
            <a:r>
              <a:rPr lang="en-US" sz="1200" b="1" dirty="0" err="1">
                <a:solidFill>
                  <a:srgbClr val="228B22"/>
                </a:solidFill>
                <a:latin typeface="Courier New" panose="02070309020205020404" pitchFamily="49" charset="0"/>
              </a:rPr>
              <a:t>Num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 detectors in x-direction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NN1sep=13;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Closest source-detector Separation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Srad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=80;  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Radius of spherical head model</a:t>
            </a:r>
          </a:p>
          <a:p>
            <a:pPr lvl="1">
              <a:spcBef>
                <a:spcPts val="600"/>
              </a:spcBef>
            </a:pP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grid,Rad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]=</a:t>
            </a: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Make_Sphere_Cap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(Ndy,Ndx,NN1sep,Srad);</a:t>
            </a:r>
          </a:p>
          <a:p>
            <a:pPr lvl="1">
              <a:spcBef>
                <a:spcPts val="600"/>
              </a:spcBef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described above,</a:t>
            </a:r>
          </a:p>
          <a:p>
            <a:pPr lvl="1">
              <a:spcBef>
                <a:spcPts val="600"/>
              </a:spcBef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grid contains information on the positions of the sources and detectors.</a:t>
            </a:r>
          </a:p>
          <a:p>
            <a:pPr lvl="1">
              <a:spcBef>
                <a:spcPts val="600"/>
              </a:spcBef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Rad contains information on the topology of the array.</a:t>
            </a:r>
          </a:p>
          <a:p>
            <a:pPr lvl="1">
              <a:spcBef>
                <a:spcPts val="600"/>
              </a:spcBef>
            </a:pPr>
            <a:endParaRPr lang="en-US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Visualize the grid in 2D and 3D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PlotSD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(grid.spos2,grid.dpos2,'norm');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Visualize 2D positions</a:t>
            </a:r>
          </a:p>
          <a:p>
            <a:pPr lvl="1">
              <a:spcBef>
                <a:spcPts val="600"/>
              </a:spcBef>
            </a:pPr>
            <a:r>
              <a:rPr lang="en-US" sz="12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PlotSD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(grid.spos3,grid.dpos3,'norm');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Visualize 3D positions</a:t>
            </a:r>
          </a:p>
          <a:p>
            <a:pPr lvl="2"/>
            <a:endParaRPr lang="en-US" sz="12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Then set parameters, generate </a:t>
            </a:r>
            <a:r>
              <a:rPr lang="en-US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file as on previous slide, and save Pad file for future use.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2472" y="1219199"/>
            <a:ext cx="2552349" cy="118869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2473" y="3209943"/>
            <a:ext cx="2552349" cy="169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8869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41E4768-98C5-4944-ACD8-BE3BF5A72C5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>
                <a:solidFill>
                  <a:srgbClr val="FF0000"/>
                </a:solidFill>
                <a:latin typeface="Trebuchet MS" panose="020B0603020202020204" pitchFamily="34" charset="0"/>
              </a:rPr>
              <a:t>That’s It (For Now)</a:t>
            </a:r>
            <a:endParaRPr lang="en-US" dirty="0">
              <a:solidFill>
                <a:srgbClr val="FF0000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9823A3F-7526-457A-9ABA-B2B033C323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699" y="1690688"/>
            <a:ext cx="10515600" cy="4351338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latin typeface="Trebuchet MS" panose="020B0603020202020204" pitchFamily="34" charset="0"/>
              </a:rPr>
              <a:t>Congratulations! You have finished the NeuroDOT Generating a Light Model (PAD Adult 96x92) Tutorial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Trebuchet MS" panose="020B0603020202020204" pitchFamily="34" charset="0"/>
              </a:rPr>
              <a:t>You are now ready to start the other </a:t>
            </a:r>
            <a:r>
              <a:rPr lang="en-US" sz="2400" dirty="0" err="1">
                <a:latin typeface="Trebuchet MS" panose="020B0603020202020204" pitchFamily="34" charset="0"/>
              </a:rPr>
              <a:t>NeuroDOT</a:t>
            </a:r>
            <a:r>
              <a:rPr lang="en-US" sz="2400" dirty="0">
                <a:latin typeface="Trebuchet MS" panose="020B0603020202020204" pitchFamily="34" charset="0"/>
              </a:rPr>
              <a:t> Tutorials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Trebuchet MS" panose="020B0603020202020204" pitchFamily="34" charset="0"/>
              </a:rPr>
              <a:t>Recommended order for the tutorials is:</a:t>
            </a:r>
          </a:p>
          <a:p>
            <a:pPr lvl="1">
              <a:lnSpc>
                <a:spcPct val="120000"/>
              </a:lnSpc>
            </a:pPr>
            <a:r>
              <a:rPr lang="en-US" sz="1800" dirty="0">
                <a:latin typeface="Trebuchet MS" panose="020B0603020202020204" pitchFamily="34" charset="0"/>
              </a:rPr>
              <a:t>Generating a Light Model</a:t>
            </a:r>
          </a:p>
          <a:p>
            <a:pPr lvl="1">
              <a:lnSpc>
                <a:spcPct val="120000"/>
              </a:lnSpc>
            </a:pPr>
            <a:r>
              <a:rPr lang="en-US" sz="1800" dirty="0">
                <a:latin typeface="Trebuchet MS" panose="020B0603020202020204" pitchFamily="34" charset="0"/>
              </a:rPr>
              <a:t>Preprocessing</a:t>
            </a:r>
          </a:p>
          <a:p>
            <a:pPr lvl="1">
              <a:lnSpc>
                <a:spcPct val="120000"/>
              </a:lnSpc>
            </a:pPr>
            <a:r>
              <a:rPr lang="en-US" sz="1800" dirty="0">
                <a:latin typeface="Trebuchet MS" panose="020B0603020202020204" pitchFamily="34" charset="0"/>
              </a:rPr>
              <a:t>Image Reconstruction</a:t>
            </a:r>
          </a:p>
          <a:p>
            <a:pPr lvl="1">
              <a:lnSpc>
                <a:spcPct val="120000"/>
              </a:lnSpc>
            </a:pPr>
            <a:r>
              <a:rPr lang="en-US" sz="1800" dirty="0">
                <a:latin typeface="Trebuchet MS" panose="020B0603020202020204" pitchFamily="34" charset="0"/>
              </a:rPr>
              <a:t>Full Data Processing</a:t>
            </a:r>
          </a:p>
          <a:p>
            <a:pPr lvl="1">
              <a:lnSpc>
                <a:spcPct val="120000"/>
              </a:lnSpc>
            </a:pPr>
            <a:r>
              <a:rPr lang="en-US" sz="1800" dirty="0">
                <a:latin typeface="Trebuchet MS" panose="020B0603020202020204" pitchFamily="34" charset="0"/>
              </a:rPr>
              <a:t>Generating a Light Model PAD Adult 96x92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Trebuchet MS" panose="020B0603020202020204" pitchFamily="34" charset="0"/>
              </a:rPr>
              <a:t>If you have any questions about the material presented in this tutorial, please consult the NeuroDOT User Manual on the WUSTL Optical Radiology Lab (ORL) GitHub page </a:t>
            </a:r>
            <a:r>
              <a:rPr lang="en-US" sz="2400" dirty="0">
                <a:solidFill>
                  <a:srgbClr val="0070C0"/>
                </a:solidFill>
                <a:latin typeface="Trebuchet MS" panose="020B0603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https://github.com/WUSTL-ORL/NeuroDOT_Beta</a:t>
            </a:r>
            <a:r>
              <a:rPr lang="en-US" sz="2400" dirty="0">
                <a:solidFill>
                  <a:srgbClr val="0070C0"/>
                </a:solidFill>
                <a:latin typeface="Trebuchet MS" panose="020B0603020202020204" pitchFamily="34" charset="0"/>
              </a:rPr>
              <a:t> </a:t>
            </a:r>
            <a:r>
              <a:rPr lang="en-US" sz="2400" dirty="0">
                <a:latin typeface="Trebuchet MS" panose="020B0603020202020204" pitchFamily="34" charset="0"/>
              </a:rPr>
              <a:t>in the documentation folder, or contact either: Adam Eggebrecht: </a:t>
            </a:r>
            <a:r>
              <a:rPr lang="en-US" sz="2400" dirty="0">
                <a:solidFill>
                  <a:srgbClr val="0070C0"/>
                </a:solidFill>
                <a:latin typeface="Trebuchet MS" panose="020B0603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aeggebre@wustl.edu</a:t>
            </a:r>
            <a:r>
              <a:rPr lang="en-US" sz="2400" dirty="0">
                <a:latin typeface="Trebuchet MS" panose="020B0603020202020204" pitchFamily="34" charset="0"/>
              </a:rPr>
              <a:t>, Emma Speh: </a:t>
            </a:r>
            <a:r>
              <a:rPr lang="en-US" sz="2400" dirty="0">
                <a:solidFill>
                  <a:srgbClr val="0070C0"/>
                </a:solidFill>
                <a:latin typeface="Trebuchet MS" panose="020B0603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espeh@wustl.edu</a:t>
            </a:r>
            <a:r>
              <a:rPr lang="en-US" sz="2400" dirty="0">
                <a:latin typeface="Trebuchet MS" panose="020B0603020202020204" pitchFamily="34" charset="0"/>
              </a:rPr>
              <a:t>, Ari Segel: </a:t>
            </a:r>
            <a:r>
              <a:rPr lang="en-US" sz="2400" dirty="0">
                <a:solidFill>
                  <a:srgbClr val="0070C0"/>
                </a:solidFill>
                <a:latin typeface="Trebuchet MS" panose="020B0603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ari@wustl.edu</a:t>
            </a:r>
            <a:r>
              <a:rPr lang="en-US" sz="2400" dirty="0">
                <a:latin typeface="Trebuchet MS" panose="020B0603020202020204" pitchFamily="34" charset="0"/>
              </a:rPr>
              <a:t>, or Jason </a:t>
            </a:r>
            <a:r>
              <a:rPr lang="en-US" sz="2400" dirty="0" err="1">
                <a:latin typeface="Trebuchet MS" panose="020B0603020202020204" pitchFamily="34" charset="0"/>
              </a:rPr>
              <a:t>Trobaugh</a:t>
            </a:r>
            <a:r>
              <a:rPr lang="en-US" sz="2400" dirty="0">
                <a:latin typeface="Trebuchet MS" panose="020B0603020202020204" pitchFamily="34" charset="0"/>
              </a:rPr>
              <a:t>: </a:t>
            </a:r>
            <a:r>
              <a:rPr lang="en-US" sz="2400" dirty="0">
                <a:solidFill>
                  <a:srgbClr val="0070C0"/>
                </a:solidFill>
                <a:latin typeface="Trebuchet MS" panose="020B0603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jasont@wustl.edu</a:t>
            </a:r>
            <a:r>
              <a:rPr lang="en-US" sz="2400" dirty="0">
                <a:solidFill>
                  <a:srgbClr val="0070C0"/>
                </a:solidFill>
                <a:latin typeface="Trebuchet MS" panose="020B0603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11239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181902" y="57692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olidFill>
                  <a:srgbClr val="FF0000"/>
                </a:solidFill>
                <a:latin typeface="Trebuchet MS" panose="020B0603020202020204"/>
              </a:rPr>
              <a:t>NeuroDOT</a:t>
            </a:r>
            <a:r>
              <a:rPr lang="en-US" dirty="0">
                <a:solidFill>
                  <a:srgbClr val="FF0000"/>
                </a:solidFill>
                <a:latin typeface="Trebuchet MS" panose="020B0603020202020204"/>
              </a:rPr>
              <a:t> Set-Up – Output Directory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rebuchet MS" panose="020B0603020202020204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2E0816-40C2-4BB1-AB91-7C9064B6CE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721" r="21562" b="4216"/>
          <a:stretch/>
        </p:blipFill>
        <p:spPr>
          <a:xfrm>
            <a:off x="181902" y="1097307"/>
            <a:ext cx="10745150" cy="21976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7E1B133-1AB9-408F-AC8A-6C76715E8DEB}"/>
              </a:ext>
            </a:extLst>
          </p:cNvPr>
          <p:cNvSpPr txBox="1"/>
          <p:nvPr/>
        </p:nvSpPr>
        <p:spPr>
          <a:xfrm>
            <a:off x="181902" y="1609807"/>
            <a:ext cx="8515557" cy="4652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Once you’ve set your path, the next thing you should do is set your output directory.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The output directory must be located within your path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If it isn’t</a:t>
            </a: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 already in your path, you must add it to your path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You can set your own path to an output directory in the line shown above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An output directory specifies the location where files will be saved</a:t>
            </a:r>
          </a:p>
          <a:p>
            <a:pPr marL="800100" lvl="1" indent="-342900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MATLAB, by default, will save files to the current directory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The following line of code will change your current directory to the output directory that you just specified							    </a:t>
            </a: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  <a:sym typeface="Wingdings" panose="05000000000000000000" pitchFamily="2" charset="2"/>
              </a:rPr>
              <a:t></a:t>
            </a:r>
            <a:endParaRPr lang="en-US" sz="2000" dirty="0">
              <a:solidFill>
                <a:prstClr val="white">
                  <a:lumMod val="75000"/>
                  <a:lumOff val="25000"/>
                </a:prstClr>
              </a:solidFill>
              <a:latin typeface="Trebuchet MS" panose="020B0603020202020204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en-US" sz="2000" dirty="0">
                <a:solidFill>
                  <a:prstClr val="white">
                    <a:lumMod val="75000"/>
                    <a:lumOff val="25000"/>
                  </a:prstClr>
                </a:solidFill>
                <a:latin typeface="Trebuchet MS" panose="020B0603020202020204"/>
              </a:rPr>
              <a:t>Now you can save outputs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84C641-C861-4689-B9AB-ADB3F91D4B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0204" y="5174356"/>
            <a:ext cx="1630210" cy="296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623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 txBox="1">
            <a:spLocks/>
          </p:cNvSpPr>
          <p:nvPr/>
        </p:nvSpPr>
        <p:spPr>
          <a:xfrm>
            <a:off x="127000" y="1320801"/>
            <a:ext cx="11855461" cy="93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 diffuse optical tomography (DOT), arrays of optical sources and detectors are used to perform functional neuroimaging experiments on task-based or resting state modes of human brain function.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Diffuse Optical Tomography</a:t>
            </a: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27001" y="2400300"/>
            <a:ext cx="5359400" cy="43799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Analyses are broken into several pipelines: 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B: modeling of the tissue shape, optical property distribution, and source/detector locations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C: modeling of the light emission, diffusion, and detection through the head</a:t>
            </a:r>
          </a:p>
          <a:p>
            <a:pPr lvl="1"/>
            <a:r>
              <a:rPr lang="en-US" dirty="0"/>
              <a:t>D: preprocessing of the raw source-detector measurements</a:t>
            </a:r>
          </a:p>
          <a:p>
            <a:pPr lvl="1"/>
            <a:r>
              <a:rPr lang="en-US" dirty="0"/>
              <a:t>E: reconstruction and spectroscopy of the preprocessed data and light model into a functional neuroimaging volume </a:t>
            </a:r>
          </a:p>
          <a:p>
            <a:pPr lvl="1"/>
            <a:r>
              <a:rPr lang="en-US" dirty="0"/>
              <a:t>F: post-processing analysis of these results.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288" y="2260601"/>
            <a:ext cx="6512368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978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815546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Generating a Light Model</a:t>
            </a: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27001" y="889686"/>
            <a:ext cx="5227594" cy="58905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This tutorial will follow the 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Script_for_Basic_Head_Modeling_Pad_Adult_96x92.m</a:t>
            </a:r>
            <a:r>
              <a:rPr lang="en-US" dirty="0"/>
              <a:t> </a:t>
            </a:r>
            <a:r>
              <a:rPr lang="en-US" dirty="0" err="1"/>
              <a:t>Matlab</a:t>
            </a:r>
            <a:r>
              <a:rPr lang="en-US" dirty="0"/>
              <a:t> file which can be found in the Documentation/Scripts folder. </a:t>
            </a:r>
          </a:p>
          <a:p>
            <a:r>
              <a:rPr lang="en-US" dirty="0"/>
              <a:t>The tutorial will: 	</a:t>
            </a:r>
          </a:p>
          <a:p>
            <a:pPr lvl="1"/>
            <a:r>
              <a:rPr lang="en-US" dirty="0"/>
              <a:t>Generate a mesh from a segmented volume</a:t>
            </a:r>
          </a:p>
          <a:p>
            <a:pPr lvl="1"/>
            <a:r>
              <a:rPr lang="en-US" dirty="0"/>
              <a:t>Place an array of sources and detectors on the mesh</a:t>
            </a:r>
          </a:p>
          <a:p>
            <a:pPr lvl="1"/>
            <a:r>
              <a:rPr lang="en-US" dirty="0"/>
              <a:t>Set multiple parameters for the model</a:t>
            </a:r>
          </a:p>
          <a:p>
            <a:pPr lvl="1"/>
            <a:r>
              <a:rPr lang="en-US" dirty="0"/>
              <a:t>Calculate the sensitivity 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US" dirty="0"/>
              <a:t> for this model</a:t>
            </a:r>
          </a:p>
          <a:p>
            <a:r>
              <a:rPr lang="en-US" dirty="0"/>
              <a:t>We will use a segmented volume, </a:t>
            </a:r>
            <a:r>
              <a:rPr lang="en-US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Segmented_MNI152nl_on_MNI111</a:t>
            </a:r>
            <a:r>
              <a:rPr lang="en-US" dirty="0"/>
              <a:t>, found in </a:t>
            </a:r>
            <a:r>
              <a:rPr lang="en-US" dirty="0" err="1"/>
              <a:t>Support_Files</a:t>
            </a:r>
            <a:r>
              <a:rPr lang="en-US" dirty="0"/>
              <a:t>/Atlases, to generate the head model.</a:t>
            </a:r>
          </a:p>
          <a:p>
            <a:r>
              <a:rPr lang="en-US" dirty="0"/>
              <a:t>We will use the visual pad</a:t>
            </a:r>
            <a:r>
              <a:rPr lang="en-US"/>
              <a:t>, </a:t>
            </a:r>
            <a:r>
              <a:rPr lang="en-US" b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Pad_Adult_96x92.mat</a:t>
            </a:r>
            <a:r>
              <a:rPr lang="en-US" dirty="0"/>
              <a:t>, found in </a:t>
            </a:r>
            <a:r>
              <a:rPr lang="en-US" dirty="0" err="1"/>
              <a:t>Support_Files</a:t>
            </a:r>
            <a:r>
              <a:rPr lang="en-US" dirty="0"/>
              <a:t>/Pad.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288" y="2260601"/>
            <a:ext cx="6512368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084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96668" cy="815546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Generating a Light Model</a:t>
            </a: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27000" y="889686"/>
            <a:ext cx="5436287" cy="58905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It is recommended that if this is your first run through the </a:t>
            </a:r>
            <a:r>
              <a:rPr lang="en-US" dirty="0" err="1"/>
              <a:t>NeuroDOT</a:t>
            </a:r>
            <a:r>
              <a:rPr lang="en-US" dirty="0"/>
              <a:t> light modeling routine, you start with the other tutorial, </a:t>
            </a:r>
            <a:r>
              <a:rPr lang="en-US" dirty="0" err="1">
                <a:solidFill>
                  <a:srgbClr val="00B0F0"/>
                </a:solidFill>
              </a:rPr>
              <a:t>NeuroDOT_Tutorial_Generating_a_Light_Model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This tutorial runs through the same steps as the other, but with a larger grid of sources and detectors.</a:t>
            </a:r>
          </a:p>
          <a:p>
            <a:endParaRPr lang="en-US" dirty="0"/>
          </a:p>
          <a:p>
            <a:r>
              <a:rPr lang="en-US" dirty="0"/>
              <a:t>Additionally, the other tutorial provides more details on data structures and visualizations.</a:t>
            </a:r>
          </a:p>
          <a:p>
            <a:endParaRPr lang="en-US" dirty="0"/>
          </a:p>
          <a:p>
            <a:r>
              <a:rPr lang="en-US" dirty="0"/>
              <a:t>Generating the 96x92 light model will unlock the ability to visualize the reconstructed language paradigm data contained within the toolbox.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288" y="2260601"/>
            <a:ext cx="6512368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682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1320800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 err="1">
                <a:solidFill>
                  <a:srgbClr val="FF0000"/>
                </a:solidFill>
              </a:rPr>
              <a:t>NeuroDOT</a:t>
            </a:r>
            <a:r>
              <a:rPr lang="en-US" dirty="0">
                <a:solidFill>
                  <a:srgbClr val="FF0000"/>
                </a:solidFill>
              </a:rPr>
              <a:t> Flowchart for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Light Model Generation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288" y="2260601"/>
            <a:ext cx="6512368" cy="438912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7091464" y="2188723"/>
            <a:ext cx="5023104" cy="293775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/>
          <p:cNvSpPr/>
          <p:nvPr/>
        </p:nvSpPr>
        <p:spPr>
          <a:xfrm>
            <a:off x="1097122" y="1579650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257517" y="2003212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1074426" y="2352634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2254538" y="4348568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/>
          <p:cNvSpPr/>
          <p:nvPr/>
        </p:nvSpPr>
        <p:spPr>
          <a:xfrm>
            <a:off x="674660" y="4685417"/>
            <a:ext cx="3165086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Calculate Sensitivity</a:t>
            </a: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2254538" y="509072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257517" y="27853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/>
          <p:cNvSpPr/>
          <p:nvPr/>
        </p:nvSpPr>
        <p:spPr>
          <a:xfrm>
            <a:off x="1074426" y="3125058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Mesh Generation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2256113" y="3557788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/>
          <p:cNvSpPr/>
          <p:nvPr/>
        </p:nvSpPr>
        <p:spPr>
          <a:xfrm>
            <a:off x="1073022" y="3897482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Optode</a:t>
            </a:r>
            <a:r>
              <a:rPr lang="en-US" dirty="0"/>
              <a:t> Placement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588129" y="5422090"/>
            <a:ext cx="3332818" cy="344609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Validate Sensitivity</a:t>
            </a:r>
          </a:p>
        </p:txBody>
      </p:sp>
    </p:spTree>
    <p:extLst>
      <p:ext uri="{BB962C8B-B14F-4D97-AF65-F5344CB8AC3E}">
        <p14:creationId xmlns:p14="http://schemas.microsoft.com/office/powerpoint/2010/main" val="149772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57665" y="-1649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Load a Segmented volume and visualize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566" y="2512735"/>
            <a:ext cx="7831996" cy="285465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7665" y="1412663"/>
            <a:ext cx="90698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[mask,infoT1]=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LoadVolumetricData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(['</a:t>
            </a:r>
            <a:r>
              <a:rPr lang="en-US" sz="1200" b="1" dirty="0">
                <a:latin typeface="Courier New" panose="02070309020205020404" pitchFamily="49" charset="0"/>
              </a:rPr>
              <a:t>Segmented_MNI152nl_on_MNI111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'],[],'</a:t>
            </a:r>
            <a:r>
              <a:rPr lang="en-US" sz="1200" b="1" dirty="0">
                <a:latin typeface="Courier New" panose="02070309020205020404" pitchFamily="49" charset="0"/>
              </a:rPr>
              <a:t>4dfp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');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p.Cmap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en-US" sz="1200" b="1" dirty="0">
                <a:latin typeface="Courier New" panose="02070309020205020404" pitchFamily="49" charset="0"/>
              </a:rPr>
              <a:t>jet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p.Scale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=5;p.Th.P=0;p.Th.N=-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p.Th.P;p.PD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=1;p.BG=[0,0,0];</a:t>
            </a:r>
          </a:p>
          <a:p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PlotSlices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(mask,infoT1,p)       </a:t>
            </a:r>
            <a:r>
              <a:rPr lang="en-US" sz="12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Visualize the segmented mask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539415" y="3036640"/>
            <a:ext cx="1762021" cy="19543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600"/>
              </a:spcBef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5 – Scalp</a:t>
            </a:r>
          </a:p>
          <a:p>
            <a:pPr>
              <a:spcBef>
                <a:spcPts val="600"/>
              </a:spcBef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4 – Skull</a:t>
            </a:r>
          </a:p>
          <a:p>
            <a:pPr>
              <a:spcBef>
                <a:spcPts val="600"/>
              </a:spcBef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3 – Gray Matter</a:t>
            </a:r>
          </a:p>
          <a:p>
            <a:pPr>
              <a:spcBef>
                <a:spcPts val="600"/>
              </a:spcBef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2 – White Matter</a:t>
            </a:r>
          </a:p>
          <a:p>
            <a:pPr>
              <a:spcBef>
                <a:spcPts val="600"/>
              </a:spcBef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1 – CSF</a:t>
            </a:r>
          </a:p>
          <a:p>
            <a:pPr>
              <a:spcBef>
                <a:spcPts val="600"/>
              </a:spcBef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0 - Background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1979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0" y="0"/>
            <a:ext cx="12192000" cy="90616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Generate a mesh and visualize</a:t>
            </a:r>
          </a:p>
        </p:txBody>
      </p:sp>
      <p:sp>
        <p:nvSpPr>
          <p:cNvPr id="4" name="Rectangle 3"/>
          <p:cNvSpPr/>
          <p:nvPr/>
        </p:nvSpPr>
        <p:spPr>
          <a:xfrm>
            <a:off x="148280" y="1150202"/>
            <a:ext cx="8048369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Parameters for generating your mesh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meshname</a:t>
            </a:r>
            <a:r>
              <a:rPr lang="en-US" sz="1200" b="1" dirty="0">
                <a:latin typeface="Courier New" panose="02070309020205020404" pitchFamily="49" charset="0"/>
              </a:rPr>
              <a:t>=['</a:t>
            </a:r>
            <a:r>
              <a:rPr lang="en-US" sz="1200" b="1" dirty="0" err="1">
                <a:latin typeface="Courier New" panose="02070309020205020404" pitchFamily="49" charset="0"/>
              </a:rPr>
              <a:t>Example_Mesh</a:t>
            </a:r>
            <a:r>
              <a:rPr lang="en-US" sz="1200" b="1" dirty="0">
                <a:latin typeface="Courier New" panose="02070309020205020404" pitchFamily="49" charset="0"/>
              </a:rPr>
              <a:t>'];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Provide a name for your mesh name here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param.facet_distance</a:t>
            </a:r>
            <a:r>
              <a:rPr lang="en-US" sz="1200" b="1" dirty="0">
                <a:latin typeface="Courier New" panose="02070309020205020404" pitchFamily="49" charset="0"/>
              </a:rPr>
              <a:t>=0.75</a:t>
            </a:r>
            <a:r>
              <a:rPr lang="en-US" sz="1200" b="1" dirty="0">
                <a:solidFill>
                  <a:srgbClr val="000000"/>
                </a:solidFill>
                <a:latin typeface="Courier New" panose="02070309020205020404" pitchFamily="49" charset="0"/>
              </a:rPr>
              <a:t>;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Node position error tolerance at boundary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param.facet_size</a:t>
            </a:r>
            <a:r>
              <a:rPr lang="en-US" sz="1200" b="1" dirty="0">
                <a:latin typeface="Courier New" panose="02070309020205020404" pitchFamily="49" charset="0"/>
              </a:rPr>
              <a:t> =0.75;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boundary element size parameter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param.cell_size</a:t>
            </a:r>
            <a:r>
              <a:rPr lang="en-US" sz="1200" b="1" dirty="0">
                <a:latin typeface="Courier New" panose="02070309020205020404" pitchFamily="49" charset="0"/>
              </a:rPr>
              <a:t>=1.4;   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Volume element size parameter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param.info=infoT1;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param.Offset</a:t>
            </a:r>
            <a:r>
              <a:rPr lang="en-US" sz="1200" b="1" dirty="0">
                <a:latin typeface="Courier New" panose="02070309020205020404" pitchFamily="49" charset="0"/>
              </a:rPr>
              <a:t>=[0,0,0];</a:t>
            </a:r>
          </a:p>
          <a:p>
            <a:r>
              <a:rPr lang="en-US" sz="1200" b="1" dirty="0">
                <a:latin typeface="Courier New" panose="02070309020205020404" pitchFamily="49" charset="0"/>
              </a:rPr>
              <a:t>param.r0=5;                  </a:t>
            </a:r>
            <a:r>
              <a:rPr lang="en-US" sz="1200" b="1" dirty="0">
                <a:solidFill>
                  <a:srgbClr val="228B22"/>
                </a:solidFill>
                <a:latin typeface="Courier New" panose="02070309020205020404" pitchFamily="49" charset="0"/>
              </a:rPr>
              <a:t>% nodes outside of mask must be set to scalp==5;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param.CheckMeshQuality</a:t>
            </a:r>
            <a:r>
              <a:rPr lang="en-US" sz="1200" b="1" dirty="0">
                <a:latin typeface="Courier New" panose="02070309020205020404" pitchFamily="49" charset="0"/>
              </a:rPr>
              <a:t>=0;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param.Mode</a:t>
            </a:r>
            <a:r>
              <a:rPr lang="en-US" sz="1200" b="1" dirty="0">
                <a:latin typeface="Courier New" panose="02070309020205020404" pitchFamily="49" charset="0"/>
              </a:rPr>
              <a:t>=0;</a:t>
            </a:r>
          </a:p>
          <a:p>
            <a:r>
              <a:rPr lang="en-US" sz="1200" b="1" dirty="0" err="1">
                <a:latin typeface="Courier New" panose="02070309020205020404" pitchFamily="49" charset="0"/>
              </a:rPr>
              <a:t>tic;mesh</a:t>
            </a:r>
            <a:r>
              <a:rPr lang="en-US" sz="1200" b="1" dirty="0">
                <a:latin typeface="Courier New" panose="02070309020205020404" pitchFamily="49" charset="0"/>
              </a:rPr>
              <a:t>=</a:t>
            </a:r>
            <a:r>
              <a:rPr lang="en-US" sz="1200" b="1" dirty="0" err="1">
                <a:latin typeface="Courier New" panose="02070309020205020404" pitchFamily="49" charset="0"/>
              </a:rPr>
              <a:t>NirfastMesh_Region</a:t>
            </a:r>
            <a:r>
              <a:rPr lang="en-US" sz="1200" b="1" dirty="0">
                <a:latin typeface="Courier New" panose="02070309020205020404" pitchFamily="49" charset="0"/>
              </a:rPr>
              <a:t>(</a:t>
            </a:r>
            <a:r>
              <a:rPr lang="en-US" sz="1200" b="1" dirty="0" err="1">
                <a:latin typeface="Courier New" panose="02070309020205020404" pitchFamily="49" charset="0"/>
              </a:rPr>
              <a:t>mask,meshname,param</a:t>
            </a:r>
            <a:r>
              <a:rPr lang="en-US" sz="1200" b="1" dirty="0">
                <a:latin typeface="Courier New" panose="02070309020205020404" pitchFamily="49" charset="0"/>
              </a:rPr>
              <a:t>);toc</a:t>
            </a:r>
          </a:p>
          <a:p>
            <a:endParaRPr lang="en-US" sz="12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28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9063111" y="1150202"/>
            <a:ext cx="2314834" cy="3789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MRI Acquisition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10223506" y="1573764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9040415" y="1923186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10223506" y="2355916"/>
            <a:ext cx="0" cy="304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9040415" y="2695610"/>
            <a:ext cx="2360224" cy="377410"/>
          </a:xfrm>
          <a:prstGeom prst="roundRect">
            <a:avLst/>
          </a:prstGeom>
          <a:noFill/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Mesh Generation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596" y="3483971"/>
            <a:ext cx="3155993" cy="2400289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7286" y="3486415"/>
            <a:ext cx="3270891" cy="2397845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1603892" y="5884260"/>
            <a:ext cx="176041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“index space”</a:t>
            </a:r>
          </a:p>
          <a:p>
            <a:r>
              <a:rPr lang="en-US" dirty="0"/>
              <a:t>is non-negative</a:t>
            </a:r>
          </a:p>
        </p:txBody>
      </p:sp>
      <p:sp>
        <p:nvSpPr>
          <p:cNvPr id="34" name="Rectangle 33"/>
          <p:cNvSpPr/>
          <p:nvPr/>
        </p:nvSpPr>
        <p:spPr>
          <a:xfrm>
            <a:off x="4238320" y="5884259"/>
            <a:ext cx="404630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“coordinate space”</a:t>
            </a:r>
          </a:p>
          <a:p>
            <a:pPr algn="ctr"/>
            <a:r>
              <a:rPr lang="en-US" dirty="0"/>
              <a:t>Usually has zeros in center of volume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4621" y="3483971"/>
            <a:ext cx="2679941" cy="2403321"/>
          </a:xfrm>
          <a:prstGeom prst="rect">
            <a:avLst/>
          </a:prstGeom>
        </p:spPr>
      </p:pic>
      <p:sp>
        <p:nvSpPr>
          <p:cNvPr id="36" name="Rectangle 35"/>
          <p:cNvSpPr/>
          <p:nvPr/>
        </p:nvSpPr>
        <p:spPr>
          <a:xfrm>
            <a:off x="8859769" y="5884258"/>
            <a:ext cx="15296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A view inside</a:t>
            </a:r>
          </a:p>
        </p:txBody>
      </p:sp>
    </p:spTree>
    <p:extLst>
      <p:ext uri="{BB962C8B-B14F-4D97-AF65-F5344CB8AC3E}">
        <p14:creationId xmlns:p14="http://schemas.microsoft.com/office/powerpoint/2010/main" val="96557853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82259</TotalTime>
  <Words>2955</Words>
  <Application>Microsoft Office PowerPoint</Application>
  <PresentationFormat>Widescreen</PresentationFormat>
  <Paragraphs>335</Paragraphs>
  <Slides>22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Courier New</vt:lpstr>
      <vt:lpstr>Trebuchet MS</vt:lpstr>
      <vt:lpstr>Wingdings 3</vt:lpstr>
      <vt:lpstr>Facet</vt:lpstr>
      <vt:lpstr>NeuroDOT</vt:lpstr>
      <vt:lpstr>PowerPoint Presentation</vt:lpstr>
      <vt:lpstr>PowerPoint Presentation</vt:lpstr>
      <vt:lpstr>Diffuse Optical Tomography</vt:lpstr>
      <vt:lpstr>Generating a Light Model</vt:lpstr>
      <vt:lpstr>Generating a Light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Appendix: Generating info for Pad file (1 of 3)</vt:lpstr>
      <vt:lpstr>Appendix: Generating info for Pad file (2 of 3)</vt:lpstr>
      <vt:lpstr>Appendix: Generating info for Pad file (3 of 3)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ORLUser</dc:creator>
  <cp:lastModifiedBy>Speh, Emma</cp:lastModifiedBy>
  <cp:revision>1994</cp:revision>
  <dcterms:created xsi:type="dcterms:W3CDTF">2016-10-13T23:27:35Z</dcterms:created>
  <dcterms:modified xsi:type="dcterms:W3CDTF">2022-05-04T20:01:42Z</dcterms:modified>
</cp:coreProperties>
</file>